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4" r:id="rId2"/>
    <p:sldId id="260" r:id="rId3"/>
    <p:sldId id="263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324B2C-AE8B-4D72-82D5-05E63C2DDE87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8C2F9-E566-4CE1-9DFD-B28F8DE5DC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375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6E9B6-7277-4016-BE84-E5A42E20BF8E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290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6166-2756-41A5-8A2C-14AC51C91C8A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266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601E-0049-40D2-B125-9C2FCB403439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44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84B2-E45D-425A-8694-F013C3E82D12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692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B221-7FDE-49F7-83C0-D66372E3F914}" type="datetime1">
              <a:rPr lang="en-US" smtClean="0"/>
              <a:t>4/9/2026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917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A8DA-3E7B-4762-AAAF-B71E03A1804D}" type="datetime1">
              <a:rPr lang="en-US" smtClean="0"/>
              <a:t>4/9/2026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511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1E6-5DEA-4307-80E2-16137B713386}" type="datetime1">
              <a:rPr lang="en-US" smtClean="0"/>
              <a:t>4/9/2026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707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72A6F-0753-4C6B-B56A-783F7CA72BED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117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00CED-6ADA-4F56-9DA8-10831261D7A8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180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3C636-0BB0-4850-B608-B9C114EEA0FD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782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6F302-8882-4DC7-A3E9-BA1F7991D267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57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D0342-355C-482F-ABF4-05EC58031313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07BBE-9732-4089-9DCC-BA2DEE5A3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295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5017" y="462206"/>
            <a:ext cx="82567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TRAINING ON THE USAGE OF CROP RESIDUE AS ANIMAL FEED BY YOBE STATE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L-PRES</a:t>
            </a:r>
          </a:p>
          <a:p>
            <a:pPr algn="ctr"/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BY </a:t>
            </a:r>
          </a:p>
          <a:p>
            <a:pPr algn="ctr"/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DR. JIBRIN YERIMA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90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1447800" y="304800"/>
            <a:ext cx="6934200" cy="2057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Crop residue refers to  plant materials  left in the field after harvesting crops </a:t>
            </a: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9" name="Curved Right Arrow 8"/>
          <p:cNvSpPr/>
          <p:nvPr/>
        </p:nvSpPr>
        <p:spPr>
          <a:xfrm>
            <a:off x="471055" y="1676400"/>
            <a:ext cx="838200" cy="1066800"/>
          </a:xfrm>
          <a:prstGeom prst="curvedRightArrow">
            <a:avLst>
              <a:gd name="adj1" fmla="val 25000"/>
              <a:gd name="adj2" fmla="val 50705"/>
              <a:gd name="adj3" fmla="val 2500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447800" y="2476500"/>
            <a:ext cx="4038600" cy="9144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Cereals, Legumes, Root and Tubers, Vegetables etc.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5888182" y="4734791"/>
            <a:ext cx="3048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6248400" y="2476500"/>
            <a:ext cx="2209800" cy="4000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parts considered as residue in crops include: stalks, stems, leaves, roots, and husks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3657600" y="3532909"/>
            <a:ext cx="190500" cy="304800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304800" y="3886200"/>
            <a:ext cx="5486400" cy="25908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Example of Cereals crops include: sorghum, Maize, Millet, rice , wheat etc.</a:t>
            </a:r>
          </a:p>
          <a:p>
            <a:r>
              <a:rPr lang="en-US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Example of legumes crops include:  groundnut, Cowpea, Soya bean etc.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Example of root and tubers include:  Cassava, sweet potatoes etc.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70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38200" y="561109"/>
            <a:ext cx="7668490" cy="5943600"/>
            <a:chOff x="789710" y="533400"/>
            <a:chExt cx="7668490" cy="5943600"/>
          </a:xfrm>
        </p:grpSpPr>
        <p:sp>
          <p:nvSpPr>
            <p:cNvPr id="2" name="Oval 1"/>
            <p:cNvSpPr/>
            <p:nvPr/>
          </p:nvSpPr>
          <p:spPr>
            <a:xfrm>
              <a:off x="2057400" y="533400"/>
              <a:ext cx="5029200" cy="1752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Types of Crop Residue</a:t>
              </a: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3" name="Curved Right Arrow 2"/>
            <p:cNvSpPr/>
            <p:nvPr/>
          </p:nvSpPr>
          <p:spPr>
            <a:xfrm>
              <a:off x="789710" y="1939636"/>
              <a:ext cx="1143000" cy="1593273"/>
            </a:xfrm>
            <a:prstGeom prst="curv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2209800" y="2590800"/>
              <a:ext cx="2133600" cy="1496292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Field Residues</a:t>
              </a:r>
              <a:endPara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Curved Left Arrow 5"/>
            <p:cNvSpPr/>
            <p:nvPr/>
          </p:nvSpPr>
          <p:spPr>
            <a:xfrm>
              <a:off x="7391400" y="1939636"/>
              <a:ext cx="990600" cy="1607127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4953000" y="2597728"/>
              <a:ext cx="2133600" cy="1489364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Process Residues</a:t>
              </a:r>
              <a:endPara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Down Arrow 7"/>
            <p:cNvSpPr/>
            <p:nvPr/>
          </p:nvSpPr>
          <p:spPr>
            <a:xfrm>
              <a:off x="3262744" y="4305300"/>
              <a:ext cx="242456" cy="381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Down Arrow 8"/>
            <p:cNvSpPr/>
            <p:nvPr/>
          </p:nvSpPr>
          <p:spPr>
            <a:xfrm>
              <a:off x="5742708" y="4305300"/>
              <a:ext cx="277092" cy="381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ound Diagonal Corner Rectangle 10"/>
            <p:cNvSpPr/>
            <p:nvPr/>
          </p:nvSpPr>
          <p:spPr>
            <a:xfrm>
              <a:off x="4800600" y="4866409"/>
              <a:ext cx="3657600" cy="1610591"/>
            </a:xfrm>
            <a:prstGeom prst="round2Diag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Materials left after the crop is processed, including husks, seeds, bagasse, and roots.</a:t>
              </a:r>
              <a:r>
                <a:rPr lang="en-US" sz="2400" b="1" dirty="0">
                  <a:latin typeface="Times New Roman" pitchFamily="18" charset="0"/>
                  <a:cs typeface="Times New Roman" pitchFamily="18" charset="0"/>
                </a:rPr>
                <a:t> </a:t>
              </a:r>
            </a:p>
          </p:txBody>
        </p:sp>
        <p:sp>
          <p:nvSpPr>
            <p:cNvPr id="12" name="Round Diagonal Corner Rectangle 11"/>
            <p:cNvSpPr/>
            <p:nvPr/>
          </p:nvSpPr>
          <p:spPr>
            <a:xfrm>
              <a:off x="831273" y="4866409"/>
              <a:ext cx="3740727" cy="1610591"/>
            </a:xfrm>
            <a:prstGeom prst="round2Diag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Material left in the field after harvest, such as stalks, stubble (stems), leaves, and seed pods.</a:t>
              </a: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73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94" y="676895"/>
            <a:ext cx="3931468" cy="54594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8995" y="6242541"/>
            <a:ext cx="8320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Plate 1: On-farm crop residue utilization by cattle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65" y="676894"/>
            <a:ext cx="4243813" cy="545947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88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996" y="208229"/>
            <a:ext cx="6824050" cy="56765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3336" y="6065822"/>
            <a:ext cx="772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Plate 2:Milled sorghum stover packed in a bag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5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30" y="588475"/>
            <a:ext cx="3680234" cy="49160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847" y="588475"/>
            <a:ext cx="4087641" cy="49160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5429" y="5857592"/>
            <a:ext cx="7401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Plate 3:Groundnut haulm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9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7</a:t>
            </a:fld>
            <a:endParaRPr lang="en-US"/>
          </a:p>
        </p:txBody>
      </p:sp>
      <p:pic>
        <p:nvPicPr>
          <p:cNvPr id="3" name="Picture 2" descr="C:\Users\HP\Desktop\FARA\ETH Zurich\20240327_17404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12" y="617518"/>
            <a:ext cx="3580410" cy="3325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:\Users\HP\Desktop\Silage Mtrl\20240327_17405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679" y="617518"/>
            <a:ext cx="4266210" cy="560239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27512" y="3942609"/>
            <a:ext cx="3580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Plate 4: Milled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Groundnut haulm</a:t>
            </a:r>
          </a:p>
        </p:txBody>
      </p:sp>
    </p:spTree>
    <p:extLst>
      <p:ext uri="{BB962C8B-B14F-4D97-AF65-F5344CB8AC3E}">
        <p14:creationId xmlns:p14="http://schemas.microsoft.com/office/powerpoint/2010/main" val="67228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29" y="380246"/>
            <a:ext cx="4024265" cy="49205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168" y="380246"/>
            <a:ext cx="4141961" cy="49205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8929" y="5585988"/>
            <a:ext cx="845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Plate 5: Preserving of stover and straw on shade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46" y="289711"/>
            <a:ext cx="3985788" cy="54139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119" y="289711"/>
            <a:ext cx="3809246" cy="54139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0245" y="5911913"/>
            <a:ext cx="3538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Plate 6: Corn cob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28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10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49" y="555110"/>
            <a:ext cx="7159451" cy="52050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2903" y="6041362"/>
            <a:ext cx="6451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Plate 7: Soya bean straw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78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2564" y="457200"/>
            <a:ext cx="81534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 Treatment 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Methods and Utilization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447800" y="1219200"/>
            <a:ext cx="6019800" cy="228600"/>
            <a:chOff x="1447800" y="1447800"/>
            <a:chExt cx="6019800" cy="457200"/>
          </a:xfrm>
        </p:grpSpPr>
        <p:sp>
          <p:nvSpPr>
            <p:cNvPr id="3" name="Down Arrow 2"/>
            <p:cNvSpPr/>
            <p:nvPr/>
          </p:nvSpPr>
          <p:spPr>
            <a:xfrm>
              <a:off x="1447800" y="1447800"/>
              <a:ext cx="152400" cy="457200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" name="Down Arrow 3"/>
            <p:cNvSpPr/>
            <p:nvPr/>
          </p:nvSpPr>
          <p:spPr>
            <a:xfrm>
              <a:off x="3505200" y="1447800"/>
              <a:ext cx="152400" cy="457200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Down Arrow 4"/>
            <p:cNvSpPr/>
            <p:nvPr/>
          </p:nvSpPr>
          <p:spPr>
            <a:xfrm>
              <a:off x="5486400" y="1447800"/>
              <a:ext cx="152400" cy="457200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Down Arrow 5"/>
            <p:cNvSpPr/>
            <p:nvPr/>
          </p:nvSpPr>
          <p:spPr>
            <a:xfrm>
              <a:off x="7315200" y="1447800"/>
              <a:ext cx="152400" cy="457200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57200" y="1543050"/>
            <a:ext cx="8153399" cy="723900"/>
            <a:chOff x="457200" y="2095500"/>
            <a:chExt cx="8153399" cy="723900"/>
          </a:xfrm>
        </p:grpSpPr>
        <p:sp>
          <p:nvSpPr>
            <p:cNvPr id="7" name="Round Diagonal Corner Rectangle 6"/>
            <p:cNvSpPr/>
            <p:nvPr/>
          </p:nvSpPr>
          <p:spPr>
            <a:xfrm>
              <a:off x="457200" y="2133600"/>
              <a:ext cx="2057400" cy="685800"/>
            </a:xfrm>
            <a:prstGeom prst="round2Diag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Physical Treatment</a:t>
              </a:r>
              <a:endPara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Round Diagonal Corner Rectangle 7"/>
            <p:cNvSpPr/>
            <p:nvPr/>
          </p:nvSpPr>
          <p:spPr>
            <a:xfrm>
              <a:off x="2670464" y="2133600"/>
              <a:ext cx="1828800" cy="685800"/>
            </a:xfrm>
            <a:prstGeom prst="round2Diag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Chemical Treatment</a:t>
              </a:r>
              <a:endPara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>
              <a:off x="4648200" y="2130136"/>
              <a:ext cx="1828800" cy="685800"/>
            </a:xfrm>
            <a:prstGeom prst="round2Diag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Biological Treatment</a:t>
              </a:r>
              <a:endPara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Round Diagonal Corner Rectangle 9"/>
            <p:cNvSpPr/>
            <p:nvPr/>
          </p:nvSpPr>
          <p:spPr>
            <a:xfrm>
              <a:off x="6636326" y="2095500"/>
              <a:ext cx="1974273" cy="685800"/>
            </a:xfrm>
            <a:prstGeom prst="round2Diag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Supplementation</a:t>
              </a:r>
              <a:endPara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533400" y="2895600"/>
            <a:ext cx="1905000" cy="328006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Chopping, grinding, or soaking, which increases feed intake and digestibility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608118" y="2895600"/>
            <a:ext cx="1905000" cy="328006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Spraying urea (urea </a:t>
            </a:r>
            <a:r>
              <a:rPr lang="en-US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ammoniation</a:t>
            </a:r>
            <a:r>
              <a:rPr lang="en-US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is highly effective, as it boosts nitrogen content and digestibility.</a:t>
            </a:r>
          </a:p>
          <a:p>
            <a:pPr algn="ctr"/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41273" y="2895600"/>
            <a:ext cx="1905000" cy="328006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Using bacteria, enzymes, or fungi (silage) to improve nutrient availability.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05600" y="2895600"/>
            <a:ext cx="1905000" cy="328006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Providing molasses (energy) or urea (nitrogen) helps livestock meet nutritional requirements when feeding on residues.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9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9602" y="381000"/>
            <a:ext cx="8000997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Benefits and Best Practices</a:t>
            </a:r>
          </a:p>
        </p:txBody>
      </p:sp>
      <p:sp>
        <p:nvSpPr>
          <p:cNvPr id="6" name="Round Diagonal Corner Rectangle 5"/>
          <p:cNvSpPr/>
          <p:nvPr/>
        </p:nvSpPr>
        <p:spPr>
          <a:xfrm>
            <a:off x="609600" y="1309114"/>
            <a:ext cx="2895600" cy="1129286"/>
          </a:xfrm>
          <a:prstGeom prst="round2Diag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Increased Digestibility</a:t>
            </a:r>
          </a:p>
        </p:txBody>
      </p:sp>
      <p:sp>
        <p:nvSpPr>
          <p:cNvPr id="7" name="Round Diagonal Corner Rectangle 6"/>
          <p:cNvSpPr/>
          <p:nvPr/>
        </p:nvSpPr>
        <p:spPr>
          <a:xfrm>
            <a:off x="609600" y="2667000"/>
            <a:ext cx="2895600" cy="914400"/>
          </a:xfrm>
          <a:prstGeom prst="round2Diag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Nutritional Improvement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 Diagonal Corner Rectangle 7"/>
          <p:cNvSpPr/>
          <p:nvPr/>
        </p:nvSpPr>
        <p:spPr>
          <a:xfrm>
            <a:off x="609601" y="3810000"/>
            <a:ext cx="2895600" cy="1143000"/>
          </a:xfrm>
          <a:prstGeom prst="round2Diag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Storage</a:t>
            </a:r>
          </a:p>
        </p:txBody>
      </p:sp>
      <p:sp>
        <p:nvSpPr>
          <p:cNvPr id="9" name="Round Diagonal Corner Rectangle 8"/>
          <p:cNvSpPr/>
          <p:nvPr/>
        </p:nvSpPr>
        <p:spPr>
          <a:xfrm>
            <a:off x="609602" y="5257800"/>
            <a:ext cx="2895600" cy="1219200"/>
          </a:xfrm>
          <a:prstGeom prst="round2Diag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Optimal Usage: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3657600" y="1766455"/>
            <a:ext cx="280554" cy="4495800"/>
            <a:chOff x="4317423" y="3886200"/>
            <a:chExt cx="280554" cy="2286000"/>
          </a:xfrm>
        </p:grpSpPr>
        <p:sp>
          <p:nvSpPr>
            <p:cNvPr id="10" name="Notched Right Arrow 9"/>
            <p:cNvSpPr/>
            <p:nvPr/>
          </p:nvSpPr>
          <p:spPr>
            <a:xfrm>
              <a:off x="4317423" y="3886200"/>
              <a:ext cx="266700" cy="45719"/>
            </a:xfrm>
            <a:prstGeom prst="notchedRight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Notched Right Arrow 10"/>
            <p:cNvSpPr/>
            <p:nvPr/>
          </p:nvSpPr>
          <p:spPr>
            <a:xfrm>
              <a:off x="4317423" y="4650277"/>
              <a:ext cx="266700" cy="45719"/>
            </a:xfrm>
            <a:prstGeom prst="notchedRightArrow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Notched Right Arrow 11"/>
            <p:cNvSpPr/>
            <p:nvPr/>
          </p:nvSpPr>
          <p:spPr>
            <a:xfrm>
              <a:off x="4317423" y="5334000"/>
              <a:ext cx="266700" cy="45719"/>
            </a:xfrm>
            <a:prstGeom prst="notchedRight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Notched Right Arrow 12"/>
            <p:cNvSpPr/>
            <p:nvPr/>
          </p:nvSpPr>
          <p:spPr>
            <a:xfrm>
              <a:off x="4331277" y="6126481"/>
              <a:ext cx="266700" cy="45719"/>
            </a:xfrm>
            <a:prstGeom prst="notchedRightArrow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4038600" y="1367996"/>
            <a:ext cx="4572000" cy="107040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Treatments improve the low digestibility of raw residues.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038600" y="2667000"/>
            <a:ext cx="4572000" cy="9144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Urea-treated residue acts as a protein source.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038600" y="3810000"/>
            <a:ext cx="4572000" cy="1143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Properly sealed silage ensures food availability during dry seasons.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038600" y="5257800"/>
            <a:ext cx="4572000" cy="12192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Combining chopped residues with molasses and protein supplements gives the best results</a:t>
            </a: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52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533400"/>
            <a:ext cx="8610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PRACTICAL ON FARM ENHANCEMENT OF CROP RESIDUE</a:t>
            </a:r>
          </a:p>
          <a:p>
            <a:pPr algn="ctr"/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SESSION TWO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98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14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28600" y="446694"/>
            <a:ext cx="8610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PRACTICAL ON FARM ENHANCEMENT OF CROP RESIDUE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Collection, Processing and sourcing of feed materials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Collect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stover from farm after harvest in the area.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Milled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stover to about 3 -5cm using stover milling machine or manually using cutlass so as to milled or reduced the particle size of the stover (physical form). </a:t>
            </a:r>
          </a:p>
        </p:txBody>
      </p:sp>
    </p:spTree>
    <p:extLst>
      <p:ext uri="{BB962C8B-B14F-4D97-AF65-F5344CB8AC3E}">
        <p14:creationId xmlns:p14="http://schemas.microsoft.com/office/powerpoint/2010/main" val="275484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15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29540" y="408962"/>
            <a:ext cx="852351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Chemical 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treatment of the physical form with Urea at different levels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Stover are treated with 1, 2, 3 and 4% urea solution depending on the choice of the level of treatment. The formation of the solution were as follows: </a:t>
            </a:r>
          </a:p>
          <a:p>
            <a:pPr>
              <a:lnSpc>
                <a:spcPct val="150000"/>
              </a:lnSpc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i. 1% Urea solution, one kilogram of urea grade fertilizer will be dissolved in 100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litres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of water. </a:t>
            </a:r>
          </a:p>
          <a:p>
            <a:pPr>
              <a:lnSpc>
                <a:spcPct val="150000"/>
              </a:lnSpc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ii. 2% Urea solution, two kilograms of urea grade fertilizer will be dissolved in 100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litres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of water. </a:t>
            </a:r>
          </a:p>
          <a:p>
            <a:pPr>
              <a:lnSpc>
                <a:spcPct val="150000"/>
              </a:lnSpc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iii. 3% Urea solution, three kilograms of urea grade fertilizer will be dissolved in 100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litres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of water. </a:t>
            </a:r>
          </a:p>
          <a:p>
            <a:pPr>
              <a:lnSpc>
                <a:spcPct val="150000"/>
              </a:lnSpc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iv. 4% Urea solution, four kilograms of urea grade fertilizer will be dissolved in 100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litres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of water. </a:t>
            </a:r>
          </a:p>
        </p:txBody>
      </p:sp>
    </p:spTree>
    <p:extLst>
      <p:ext uri="{BB962C8B-B14F-4D97-AF65-F5344CB8AC3E}">
        <p14:creationId xmlns:p14="http://schemas.microsoft.com/office/powerpoint/2010/main" val="383493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16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540" y="670500"/>
            <a:ext cx="8461169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Ensiling Procedure of Milled Stover</a:t>
            </a:r>
          </a:p>
          <a:p>
            <a:pPr marL="28575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One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hundred (100)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litres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of urea solutions will be sprinkled over 100 kg of milled Stover.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milled stover will be mixed thoroughly and compressed into an air tight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polyethene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bag (or any air tight container) and ensiled for three weeks (21 days).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After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this period, the ensiled material will be open and air dried under shade for 3 days. Continuous raking of the material will be carried out for uniform drying and to minimize the risk of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mould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0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81000"/>
            <a:ext cx="8229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COMPLETE  AND SUPPLEMENT DIETS PREPARATION USING CROP RESIDUES AND OTHER FEED INGREDIENTS</a:t>
            </a:r>
          </a:p>
          <a:p>
            <a:pPr algn="ctr"/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SESSION THREE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07BBE-9732-4089-9DCC-BA2DEE5A340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71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18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1727" y="486889"/>
            <a:ext cx="855023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Complete  and Supplement Diets Preparation Using Crop Residues and Other Feed Ingredients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Complete diet formulation involve the combination of different feed ingredients to provide the nutrients required by an animal in question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supplement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diets are formulated to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provide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 portion of nutrients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required by an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animal and fed alongside with separate feed (basal diet) </a:t>
            </a:r>
          </a:p>
        </p:txBody>
      </p:sp>
    </p:spTree>
    <p:extLst>
      <p:ext uri="{BB962C8B-B14F-4D97-AF65-F5344CB8AC3E}">
        <p14:creationId xmlns:p14="http://schemas.microsoft.com/office/powerpoint/2010/main" val="322140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AF2B8-2FB6-4DAC-8992-820929776215}" type="slidenum">
              <a:rPr lang="en-US" smtClean="0"/>
              <a:t>19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36418" y="889568"/>
            <a:ext cx="8229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How Complete  and Supplement Diets are Fed to Animals</a:t>
            </a:r>
            <a:endParaRPr lang="en-US" sz="240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Amount and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method of offer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Kind and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amount of supplementation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Main role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(as fermentable N, by-pass protein, etc.)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Recommended form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of processing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Levels of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production that can be expected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8189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2851</TotalTime>
  <Words>753</Words>
  <Application>Microsoft Office PowerPoint</Application>
  <PresentationFormat>On-screen Show (4:3)</PresentationFormat>
  <Paragraphs>97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33</cp:revision>
  <dcterms:created xsi:type="dcterms:W3CDTF">2026-04-04T17:16:47Z</dcterms:created>
  <dcterms:modified xsi:type="dcterms:W3CDTF">2026-04-09T09:03:12Z</dcterms:modified>
</cp:coreProperties>
</file>